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1"/>
  </p:notesMasterIdLst>
  <p:sldIdLst>
    <p:sldId id="260" r:id="rId2"/>
    <p:sldId id="348" r:id="rId3"/>
    <p:sldId id="353" r:id="rId4"/>
    <p:sldId id="349" r:id="rId5"/>
    <p:sldId id="351" r:id="rId6"/>
    <p:sldId id="350" r:id="rId7"/>
    <p:sldId id="352" r:id="rId8"/>
    <p:sldId id="357" r:id="rId9"/>
    <p:sldId id="360" r:id="rId10"/>
    <p:sldId id="361" r:id="rId11"/>
    <p:sldId id="356" r:id="rId12"/>
    <p:sldId id="359" r:id="rId13"/>
    <p:sldId id="310" r:id="rId14"/>
    <p:sldId id="340" r:id="rId15"/>
    <p:sldId id="343" r:id="rId16"/>
    <p:sldId id="335" r:id="rId17"/>
    <p:sldId id="342" r:id="rId18"/>
    <p:sldId id="345" r:id="rId19"/>
    <p:sldId id="304" r:id="rId20"/>
    <p:sldId id="344" r:id="rId21"/>
    <p:sldId id="305" r:id="rId22"/>
    <p:sldId id="365" r:id="rId23"/>
    <p:sldId id="364" r:id="rId24"/>
    <p:sldId id="354" r:id="rId25"/>
    <p:sldId id="363" r:id="rId26"/>
    <p:sldId id="355" r:id="rId27"/>
    <p:sldId id="362" r:id="rId28"/>
    <p:sldId id="347" r:id="rId29"/>
    <p:sldId id="297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705" autoAdjust="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67E87-910A-427E-9918-3EB91742AA3C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E79DF-6896-48DC-918F-4F99398B6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808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E79DF-6896-48DC-918F-4F99398B60A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713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goucdk.karelia.info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640960" cy="2808312"/>
          </a:xfrm>
          <a:effectLst>
            <a:glow rad="927100">
              <a:schemeClr val="accent1"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effectLst/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Организация отдыха </a:t>
            </a:r>
            <a:r>
              <a:rPr lang="ru-RU" sz="2400" b="1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и оздоровления детей Республики Карелия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470025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indent="0" algn="ctr">
              <a:lnSpc>
                <a:spcPct val="115000"/>
              </a:lnSpc>
              <a:spcAft>
                <a:spcPts val="0"/>
              </a:spcAft>
              <a:buNone/>
              <a:tabLst>
                <a:tab pos="228600" algn="l"/>
              </a:tabLst>
            </a:pPr>
            <a:r>
              <a:rPr lang="ru-RU" sz="1400" b="1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Отдел организации отдыха детей </a:t>
            </a:r>
            <a:r>
              <a:rPr lang="ru-RU" sz="1400" b="1" kern="1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  <a:ea typeface="Times New Roman"/>
                <a:cs typeface="Times New Roman"/>
              </a:rPr>
              <a:t>государственного </a:t>
            </a:r>
            <a:r>
              <a:rPr lang="ru-RU" sz="1400" b="1" kern="100" dirty="0">
                <a:solidFill>
                  <a:srgbClr val="002060"/>
                </a:solidFill>
                <a:effectLst/>
                <a:latin typeface="Georgia" panose="02040502050405020303" pitchFamily="18" charset="0"/>
                <a:ea typeface="Times New Roman"/>
                <a:cs typeface="Times New Roman"/>
              </a:rPr>
              <a:t>бюджетного образовательного учреждения Республики Карелия для детей, нуждающихся в психолого-педагогической и медико-социальной помощи </a:t>
            </a:r>
            <a:r>
              <a:rPr lang="ru-RU" sz="1400" b="1" kern="1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  <a:ea typeface="Times New Roman"/>
                <a:cs typeface="Times New Roman"/>
              </a:rPr>
              <a:t/>
            </a:r>
            <a:br>
              <a:rPr lang="ru-RU" sz="1400" b="1" kern="1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  <a:ea typeface="Times New Roman"/>
                <a:cs typeface="Times New Roman"/>
              </a:rPr>
            </a:br>
            <a:r>
              <a:rPr lang="ru-RU" sz="1400" b="1" kern="1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  <a:ea typeface="Times New Roman"/>
                <a:cs typeface="Times New Roman"/>
              </a:rPr>
              <a:t>«</a:t>
            </a:r>
            <a:r>
              <a:rPr lang="ru-RU" sz="1400" b="1" kern="100" dirty="0">
                <a:solidFill>
                  <a:srgbClr val="002060"/>
                </a:solidFill>
                <a:effectLst/>
                <a:latin typeface="Georgia" panose="02040502050405020303" pitchFamily="18" charset="0"/>
                <a:ea typeface="Times New Roman"/>
                <a:cs typeface="Times New Roman"/>
              </a:rPr>
              <a:t>Центр диагностики и консультирования</a:t>
            </a:r>
            <a:r>
              <a:rPr lang="ru-RU" sz="1400" b="1" kern="1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  <a:ea typeface="Times New Roman"/>
                <a:cs typeface="Times New Roman"/>
              </a:rPr>
              <a:t>»</a:t>
            </a:r>
            <a:endParaRPr lang="ru-RU" sz="1400" b="1" dirty="0">
              <a:solidFill>
                <a:srgbClr val="002060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59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404664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Численность 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детей Республики Карелия,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направленных на отдых в федеральные детские 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центры 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по региональным квотам Министерства просвещения РФ,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 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2021-2023 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гг. (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человек)</a:t>
            </a:r>
            <a:endParaRPr lang="ru-RU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575120"/>
              </p:ext>
            </p:extLst>
          </p:nvPr>
        </p:nvGraphicFramePr>
        <p:xfrm>
          <a:off x="503548" y="1988840"/>
          <a:ext cx="7992888" cy="38164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376"/>
                <a:gridCol w="1140569"/>
                <a:gridCol w="1155981"/>
                <a:gridCol w="1155981"/>
                <a:gridCol w="1155981"/>
              </a:tblGrid>
              <a:tr h="5202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anose="02040502050405020303" pitchFamily="18" charset="0"/>
                        </a:rPr>
                        <a:t>Наименование федерального детского центра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anose="02040502050405020303" pitchFamily="18" charset="0"/>
                        </a:rPr>
                        <a:t>2021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anose="02040502050405020303" pitchFamily="18" charset="0"/>
                        </a:rPr>
                        <a:t>2022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anose="02040502050405020303" pitchFamily="18" charset="0"/>
                        </a:rPr>
                        <a:t>2023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anose="02040502050405020303" pitchFamily="18" charset="0"/>
                        </a:rPr>
                        <a:t>Итого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539203">
                <a:tc>
                  <a:txBody>
                    <a:bodyPr/>
                    <a:lstStyle/>
                    <a:p>
                      <a:pPr marL="85725" indent="0" algn="l" fontAlgn="b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ФГБОУ МДЦ «Артек»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174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178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140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anose="02040502050405020303" pitchFamily="18" charset="0"/>
                        </a:rPr>
                        <a:t>492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523159">
                <a:tc>
                  <a:txBody>
                    <a:bodyPr/>
                    <a:lstStyle/>
                    <a:p>
                      <a:pPr marL="85725" indent="0" algn="l" fontAlgn="b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ФГБОУ 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ВДЦ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«Смена»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29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24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anose="02040502050405020303" pitchFamily="18" charset="0"/>
                        </a:rPr>
                        <a:t>85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523159">
                <a:tc>
                  <a:txBody>
                    <a:bodyPr/>
                    <a:lstStyle/>
                    <a:p>
                      <a:pPr marL="85725" indent="0" algn="l" fontAlgn="b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ФГБОУ 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ВДЦ «Океан»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33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24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39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anose="02040502050405020303" pitchFamily="18" charset="0"/>
                        </a:rPr>
                        <a:t>96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523159">
                <a:tc>
                  <a:txBody>
                    <a:bodyPr/>
                    <a:lstStyle/>
                    <a:p>
                      <a:pPr marL="85725" indent="0" algn="l" fontAlgn="b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ФГБОУ 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ВДЦ «Орленок»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24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28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anose="02040502050405020303" pitchFamily="18" charset="0"/>
                        </a:rPr>
                        <a:t>62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664302">
                <a:tc>
                  <a:txBody>
                    <a:bodyPr/>
                    <a:lstStyle/>
                    <a:p>
                      <a:pPr marL="85725" indent="0" algn="l" fontAlgn="b">
                        <a:tabLst>
                          <a:tab pos="2333625" algn="l"/>
                        </a:tabLst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ФГБОУ </a:t>
                      </a:r>
                      <a:r>
                        <a:rPr lang="ru-RU" sz="14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ВДЦ </a:t>
                      </a:r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«Алые паруса»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anose="02040502050405020303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523159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anose="02040502050405020303" pitchFamily="18" charset="0"/>
                        </a:rPr>
                        <a:t>Итого: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anose="02040502050405020303" pitchFamily="18" charset="0"/>
                        </a:rPr>
                        <a:t>246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anose="02040502050405020303" pitchFamily="18" charset="0"/>
                        </a:rPr>
                        <a:t>259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anose="02040502050405020303" pitchFamily="18" charset="0"/>
                        </a:rPr>
                        <a:t>236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anose="02040502050405020303" pitchFamily="18" charset="0"/>
                        </a:rPr>
                        <a:t>741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515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7034" y="1340768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tabLst>
                <a:tab pos="394335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Проведение закупочной деятельности в соответствии с Федеральным законом от </a:t>
            </a:r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05.04.2013 №</a:t>
            </a:r>
            <a:r>
              <a:rPr lang="ru-RU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44-ФЗ </a:t>
            </a:r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</a:p>
          <a:p>
            <a:pPr lvl="0" algn="ctr">
              <a:tabLst>
                <a:tab pos="3943350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«О </a:t>
            </a:r>
            <a:r>
              <a:rPr lang="ru-RU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контрактной системе в сфере закупок товаров, работ, услуг для обеспечения государственных и муниципальных </a:t>
            </a:r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нужд» </a:t>
            </a:r>
            <a:endParaRPr lang="ru-RU" sz="24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lvl="0" algn="ctr">
              <a:tabLst>
                <a:tab pos="3943350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по </a:t>
            </a:r>
            <a:r>
              <a:rPr lang="ru-RU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организации отдыха и оздоровления детей Республики </a:t>
            </a:r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Карелия</a:t>
            </a: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499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43608" y="692696"/>
            <a:ext cx="7175351" cy="79208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1800" b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Информация по исполненным контрактам ГБОУ РК ЦДК по организации отдыха и оздоровления детей, </a:t>
            </a:r>
            <a:r>
              <a:rPr lang="ru-RU" sz="1800" b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с 2018 по 2023 гг.</a:t>
            </a:r>
            <a:endParaRPr lang="ru-RU" sz="1800" b="0" dirty="0">
              <a:solidFill>
                <a:srgbClr val="002060"/>
              </a:solidFill>
              <a:effectLst/>
              <a:latin typeface="Georgia" panose="02040502050405020303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968037"/>
              </p:ext>
            </p:extLst>
          </p:nvPr>
        </p:nvGraphicFramePr>
        <p:xfrm>
          <a:off x="971600" y="1988840"/>
          <a:ext cx="7272809" cy="31491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0160"/>
                <a:gridCol w="2016224"/>
                <a:gridCol w="1944216"/>
                <a:gridCol w="1872209"/>
              </a:tblGrid>
              <a:tr h="13681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Количество исполненных контрактов,</a:t>
                      </a:r>
                      <a:endParaRPr lang="ru-RU" sz="1400" u="none" strike="noStrike" dirty="0" smtClean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единиц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Численность детей, человек</a:t>
                      </a:r>
                      <a:endParaRPr lang="ru-RU" sz="1400" u="none" strike="noStrike" dirty="0" smtClean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Общая сумма исполненных контрактов, рублей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544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2018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852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29 391 063,70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544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2019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825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31 453 110,00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544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2020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123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4 375 000,00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544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2021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488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24 733 900,00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544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2022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1 505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84 725 690,12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544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2023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1 372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61 903 618,80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544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Итого: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5 165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236 582 382,62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70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908720"/>
            <a:ext cx="813690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tabLst>
                <a:tab pos="3943350" algn="l"/>
              </a:tabLst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Способы закупки услуг по организации детского отдыха и оздоровления в соответствии с Федеральным законом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от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05.04.2013 №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44-ФЗ «О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контрактной системе в сфере закупок товаров, работ, услуг для обеспечения государственных и муниципальных нужд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»: </a:t>
            </a:r>
          </a:p>
          <a:p>
            <a:pPr lvl="0" algn="just">
              <a:tabLst>
                <a:tab pos="3943350" algn="l"/>
              </a:tabLst>
            </a:pPr>
            <a:endParaRPr lang="ru-RU" sz="20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конкурс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в электронной форме;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котировок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в электронной форме;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закупки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у единственного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поставщика;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аукцион (только для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организации железнодорожного проезда организованных групп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детей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).</a:t>
            </a:r>
            <a:endParaRPr lang="ru-RU" sz="2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11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1" y="2636912"/>
            <a:ext cx="81369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Методическая работа </a:t>
            </a:r>
            <a:endParaRPr lang="ru-RU" sz="24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по </a:t>
            </a:r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организации отдыха и оздоровления детей</a:t>
            </a: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791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959464"/>
            <a:ext cx="7848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С 2018 года ГБОУ РК ЦДК организует республиканские совещания по вопросам организации отдыха и оздоровления детей в Республике Карелия со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специалистами администраций муниципальных районов и городских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округов.</a:t>
            </a:r>
          </a:p>
          <a:p>
            <a:pPr algn="just"/>
            <a:endParaRPr lang="ru-RU" sz="20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endParaRPr lang="ru-RU" sz="2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Специалисты ГБОУ РК ЦДК разрабатываю закупочную документацию для конкурсных процедур на оказание услуг по отдыху и оздоровлению детей.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9215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660232" y="105273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836712"/>
            <a:ext cx="820891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Разработана дополнительная профессиональная программа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(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повышения квалификации)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«Организация отдыха и оздоровления детей» ( трудоемкость: 72 акад. ч.)</a:t>
            </a:r>
            <a:endParaRPr lang="ru-RU" sz="2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endParaRPr lang="ru-RU" sz="20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Составители: </a:t>
            </a:r>
            <a:r>
              <a:rPr lang="ru-RU" sz="2000" dirty="0" err="1" smtClean="0">
                <a:solidFill>
                  <a:srgbClr val="002060"/>
                </a:solidFill>
                <a:latin typeface="Georgia" panose="02040502050405020303" pitchFamily="18" charset="0"/>
              </a:rPr>
              <a:t>Чубиева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 И.В., Петрова И.Л.</a:t>
            </a:r>
          </a:p>
          <a:p>
            <a:pPr algn="just"/>
            <a:endParaRPr lang="ru-RU" sz="20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Дополнительная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профессиональная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программа: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прошла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рецензирование и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утверждена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на заседании методического совета ГБОУ РК ЦДК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28.05.2020;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реализована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Карельским филиалом федерального государственного бюджетного образовательного учреждения высшего образования «Российская академия народного хозяйства и государственной службы при Президенте Российской Федерации»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 в 2020.</a:t>
            </a:r>
            <a:endParaRPr lang="ru-RU" sz="2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55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3800" y="980728"/>
            <a:ext cx="81369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2578100" algn="l"/>
              </a:tabLst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В 2020 году разработана программа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республиканского специализированного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(профильного)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 лагеря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труда и отдыха «Карьера – это просто!»</a:t>
            </a:r>
          </a:p>
          <a:p>
            <a:pPr algn="just">
              <a:lnSpc>
                <a:spcPct val="115000"/>
              </a:lnSpc>
              <a:tabLst>
                <a:tab pos="2578100" algn="l"/>
              </a:tabLst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Составители: </a:t>
            </a:r>
            <a:r>
              <a:rPr lang="ru-RU" sz="2000" dirty="0" err="1">
                <a:solidFill>
                  <a:srgbClr val="002060"/>
                </a:solidFill>
                <a:latin typeface="Georgia" panose="02040502050405020303" pitchFamily="18" charset="0"/>
              </a:rPr>
              <a:t>Чубиева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 И.В., Петрова И.Л.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Программа республиканского специализированного (профильного) лагеря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утверждена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на заседании методического совета ГБОУ РК ЦДК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28.05.2020.</a:t>
            </a:r>
            <a:endParaRPr lang="ru-RU" sz="20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9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957" y="1988840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Осуществление деятельности, направленной на информирование населения </a:t>
            </a:r>
            <a:endParaRPr lang="ru-RU" sz="24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lvl="0" algn="ctr"/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 </a:t>
            </a:r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мероприятиях по организации детской оздоровительной кампании</a:t>
            </a: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15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68" y="908720"/>
            <a:ext cx="83529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kern="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С 2022 </a:t>
            </a:r>
            <a:r>
              <a:rPr lang="ru-RU" sz="2000" kern="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ГБОУ РК ЦДК организована работа </a:t>
            </a:r>
            <a:r>
              <a:rPr lang="ru-RU" sz="2000" kern="0" dirty="0">
                <a:solidFill>
                  <a:srgbClr val="002060"/>
                </a:solidFill>
                <a:latin typeface="Georgia" panose="02040502050405020303" pitchFamily="18" charset="0"/>
              </a:rPr>
              <a:t>«горячей линии</a:t>
            </a:r>
            <a:r>
              <a:rPr lang="ru-RU" sz="2000" kern="0" dirty="0" smtClean="0">
                <a:solidFill>
                  <a:srgbClr val="002060"/>
                </a:solidFill>
                <a:latin typeface="Georgia" panose="02040502050405020303" pitchFamily="18" charset="0"/>
              </a:rPr>
              <a:t>» по вопросам подготовки и проведения летней оздоровительной кампании на территории Республики Карелия, </a:t>
            </a:r>
            <a:r>
              <a:rPr lang="ru-RU" sz="2000" kern="0" dirty="0">
                <a:solidFill>
                  <a:srgbClr val="002060"/>
                </a:solidFill>
                <a:latin typeface="Georgia" panose="02040502050405020303" pitchFamily="18" charset="0"/>
              </a:rPr>
              <a:t>основание приказ Министерства образования и спорта Республики Карелия от 02.04.2021 № </a:t>
            </a:r>
            <a:r>
              <a:rPr lang="ru-RU" sz="2000" kern="0" dirty="0" smtClean="0">
                <a:solidFill>
                  <a:srgbClr val="002060"/>
                </a:solidFill>
                <a:latin typeface="Georgia" panose="02040502050405020303" pitchFamily="18" charset="0"/>
              </a:rPr>
              <a:t>330.</a:t>
            </a:r>
          </a:p>
          <a:p>
            <a:pPr algn="just"/>
            <a:endParaRPr lang="ru-RU" sz="2000" kern="0" dirty="0" smtClean="0">
              <a:solidFill>
                <a:srgbClr val="00206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Georgia" panose="02040502050405020303" pitchFamily="18" charset="0"/>
            </a:endParaRPr>
          </a:p>
          <a:p>
            <a:pPr algn="just"/>
            <a:endParaRPr lang="ru-RU" sz="2000" kern="0" dirty="0" smtClean="0">
              <a:solidFill>
                <a:srgbClr val="00206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Georgia" panose="02040502050405020303" pitchFamily="18" charset="0"/>
            </a:endParaRPr>
          </a:p>
          <a:p>
            <a:pPr algn="just"/>
            <a:endParaRPr lang="ru-RU" sz="2000" kern="0" dirty="0">
              <a:solidFill>
                <a:srgbClr val="00206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Georgia" panose="02040502050405020303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Номер телефона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«горячей линии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»</a:t>
            </a:r>
            <a:r>
              <a:rPr lang="ru-RU" sz="2000" kern="0" dirty="0">
                <a:solidFill>
                  <a:srgbClr val="002060"/>
                </a:solidFill>
                <a:latin typeface="Georgia" panose="02040502050405020303" pitchFamily="18" charset="0"/>
              </a:rPr>
              <a:t> по вопросам подготовки и проведения летней оздоровительной кампании на территории Республики Карелия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: 89004572441 </a:t>
            </a:r>
            <a:endParaRPr lang="ru-RU" sz="2000" kern="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26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7608" y="1916832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Проведение мероприятий по организации отдыха и оздоровления детей в соответствии с утвержденными нормативными актами</a:t>
            </a: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694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81369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Специалисты ГБОУ РК ЦДК консультирую население по вопросам детского отдыха, в том числе:</a:t>
            </a:r>
            <a:endParaRPr lang="ru-RU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endParaRPr lang="ru-RU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приобретение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услуг по организации отдыха и оздоровления детей, находящихся в трудной жизненной ситуации, в рамках заключенных гражданско-правовых договоров ГБОУ РК ЦДК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приобретение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услуг по организации отдыха и оздоровления детей, обучающиеся с 5 по 8 класс по общеобразовательным программа и проживающие на территории Республики Карелия, отнесенной к Арктической зоне Российской Федерации, в рамках заключенных гражданско-правовых договоров ГБОУ РК ЦДК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;</a:t>
            </a:r>
          </a:p>
          <a:p>
            <a:pPr lvl="0"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приобретение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услуг по организации отдыха и оздоровления 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детей из смей участников специальной военной операции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, в рамках заключенных гражданско-правовых договоров ГБОУ РК ЦДК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-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организационно-техническое обеспечение деятельности по отбору и направлению групп обучающихся из Республики Карелия в ФГБОУ «МДЦ «Артек», ФГБОУ «ВДЦ «Океан», ФГБОУ «ВДЦ «Орленок», ФГБОУ «ВДЦ «Смена», ФГБОУ «ВДЦ «Алые паруса».</a:t>
            </a:r>
            <a:endParaRPr lang="ru-RU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5789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96752"/>
            <a:ext cx="7992888" cy="430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С 2020 года ГБОУ РК ЦДК осуществляет организационно-техническое ведение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Реестра организаций отдыха детей и их оздоровления, расположенных на территории Республики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Карелия.</a:t>
            </a:r>
          </a:p>
          <a:p>
            <a:pPr algn="just"/>
            <a:endParaRPr lang="ru-RU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Основание: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Постановление Правительства Республики Карелия от 08.05.2020 №206-П «Об утверждении порядка формирования и ведения реестра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 организаций отдыха детей и их оздоровления, расположенных на территории Республики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Карелия»;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приказ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Министерства образования и спорта Республики Карелия от 28.02.2020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№238 «Об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утверждении форм уведомлений, необходимых для формирования реестра организаций отдыха детей и их оздоровления, расположенных на территории Республики Карелия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».  </a:t>
            </a:r>
            <a:endParaRPr lang="ru-RU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ru-RU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66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052736"/>
            <a:ext cx="79208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Специалисты ГБОУ РК ЦДК 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предоставляют информацию по обращениям граждан по вопросам детского отдыха поступающим:</a:t>
            </a:r>
          </a:p>
          <a:p>
            <a:pPr algn="just"/>
            <a:endParaRPr lang="ru-RU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 адрес Главы Республики Карелию;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 адрес Министра образования и спорта Республики Карелия;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 адрес Уполномоченного по вопросам прав ребёнка в Республике Карелия;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 администрации муниципальных образований Республики Карелия;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 учреждение.</a:t>
            </a:r>
          </a:p>
        </p:txBody>
      </p:sp>
    </p:spTree>
    <p:extLst>
      <p:ext uri="{BB962C8B-B14F-4D97-AF65-F5344CB8AC3E}">
        <p14:creationId xmlns:p14="http://schemas.microsoft.com/office/powerpoint/2010/main" val="20623559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4415" y="2204864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Организация и проведение мониторингов, мониторинговых исследований по вопросам качества предоставленных услуг </a:t>
            </a:r>
            <a:endParaRPr lang="ru-RU" sz="24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lvl="0" algn="ctr"/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по </a:t>
            </a:r>
            <a:r>
              <a:rPr lang="ru-RU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организации отдыха и оздоровления детей</a:t>
            </a:r>
          </a:p>
        </p:txBody>
      </p:sp>
    </p:spTree>
    <p:extLst>
      <p:ext uri="{BB962C8B-B14F-4D97-AF65-F5344CB8AC3E}">
        <p14:creationId xmlns:p14="http://schemas.microsoft.com/office/powerpoint/2010/main" val="38338684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6453" y="1340768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Специалисты ГБОУ РК ЦДК ежемесячно, ежеквартально, ежегодно предоставляю отчеты по вопросам детского отдыха: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 на основании нормативно-правовых актов Министерства образования и спорта Республики Карелия;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рамках выполнения государственного задания ГБОУ РК ЦДК ежегодно утверждаемого Министерством образования и спорта Республики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Карелия;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рамках выполнения отдельных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поручений Министерства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образования и спорта 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Республики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Карелия.</a:t>
            </a:r>
          </a:p>
          <a:p>
            <a:pPr algn="just"/>
            <a:endParaRPr lang="ru-RU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35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268760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Подготовка информации для размещения на сайте </a:t>
            </a:r>
            <a:r>
              <a:rPr lang="ru-RU" sz="2400" b="1" kern="100" dirty="0">
                <a:solidFill>
                  <a:srgbClr val="00206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государственного бюджетного образовательного учреждения Республики Карелия для детей, нуждающихся в психолого-педагогической и медико-социальной помощи </a:t>
            </a:r>
          </a:p>
          <a:p>
            <a:pPr algn="ctr"/>
            <a:r>
              <a:rPr lang="ru-RU" sz="2400" b="1" kern="100" dirty="0">
                <a:solidFill>
                  <a:srgbClr val="00206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«Центр диагностики и консультирования»</a:t>
            </a: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0835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92896"/>
            <a:ext cx="5807614" cy="32612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43608" y="1086828"/>
            <a:ext cx="73602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С 2018 года введение и информационное наполнение 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раздела «Детский отдых» 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на официальном сайте 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ГБОУ РК ЦДК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Georgia" panose="02040502050405020303" pitchFamily="18" charset="0"/>
                <a:hlinkClick r:id="rId3"/>
              </a:rPr>
              <a:t>http://goucdk.karelia.info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Georgia" panose="02040502050405020303" pitchFamily="18" charset="0"/>
                <a:hlinkClick r:id="rId3"/>
              </a:rPr>
              <a:t>/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</a:p>
          <a:p>
            <a:pPr lvl="0" algn="just"/>
            <a:endParaRPr lang="en-US" dirty="0">
              <a:solidFill>
                <a:schemeClr val="tx2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endParaRPr lang="ru-RU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90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916832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Разработка предложений по повышению качества предоставленных услуг </a:t>
            </a:r>
            <a:endParaRPr lang="ru-RU" sz="24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по </a:t>
            </a:r>
            <a:r>
              <a:rPr lang="ru-RU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отдыху </a:t>
            </a:r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и </a:t>
            </a:r>
            <a:r>
              <a:rPr lang="ru-RU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оздоровлению детей</a:t>
            </a:r>
          </a:p>
        </p:txBody>
      </p:sp>
    </p:spTree>
    <p:extLst>
      <p:ext uri="{BB962C8B-B14F-4D97-AF65-F5344CB8AC3E}">
        <p14:creationId xmlns:p14="http://schemas.microsoft.com/office/powerpoint/2010/main" val="2511629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7266" y="620688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Специалисты ГБОУ РК ЦДК разрабатываю и предоставляют предложения в Министерство образования и спорта Республики Карелия в рамках: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реализации мероприятий подпрограммы 2 «Обеспечение и совершенствование социальной поддержки семьи и детей» Государственной программы Республики Карелия «Совершенствование социальной защиты граждан»;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выполнения плана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мероприятий («дорожная карта») по некоторым вопросам организации отдыха и оздоровления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детей;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подготовки изменений в 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действующие нормативно-правовые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документы по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вопросам организации отдыха и оздоровления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детей; 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вопросов рассматриваемых на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Межведомственной комиссии по вопросам организации отдыха и оздоровления детей в Республике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Карелия;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в рамках выполнения отдельных поручений Министерства образования и спорта  Республики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Карелия;</a:t>
            </a:r>
            <a:endParaRPr lang="ru-RU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формования предложений и обоснования статей расходов бюджета Республики Карелия на новый финансовый год. </a:t>
            </a:r>
            <a:endParaRPr lang="ru-RU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18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420888"/>
            <a:ext cx="7704856" cy="936104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СПАСИБО ЗА ВНИМАНИЕ!</a:t>
            </a:r>
            <a:endParaRPr lang="ru-RU" sz="2400" b="1" dirty="0">
              <a:solidFill>
                <a:srgbClr val="002060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22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4723" y="1052736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С 18.01.2018 г. уставной деятельностью государственного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бюджетного образовательного учреждения Республики Карелия для детей, нуждающихся в психолого-педагогической и медико-социальной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помощи «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Центр диагностики и консультирования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» является деятельность по организации и обеспечению отдыха и оздоровления детей.</a:t>
            </a:r>
          </a:p>
          <a:p>
            <a:pPr algn="just"/>
            <a:endParaRPr lang="ru-RU" dirty="0">
              <a:solidFill>
                <a:srgbClr val="002060"/>
              </a:solidFill>
              <a:latin typeface="Georgia" panose="02040502050405020303" pitchFamily="18" charset="0"/>
              <a:ea typeface="Batang" panose="02030600000101010101" pitchFamily="18" charset="-127"/>
              <a:cs typeface="+mj-cs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Учреждение  реализует мероприятия по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организации отдыха и оздоровления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детей: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в возрасте с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6,5 до 17 лет включительно, находящихся в трудной жизненной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ситуации;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обучающихся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с 5 по 8 класс и проживающих на территории Республики Карелия, отнесенной к Арктической зоне Российской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Федерации;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в возрасте с 6,5 до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16 лет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включительно из семей участников специальной военной 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операции.</a:t>
            </a:r>
            <a:endParaRPr lang="ru-RU" dirty="0">
              <a:solidFill>
                <a:srgbClr val="002060"/>
              </a:solidFill>
              <a:latin typeface="Georgia" panose="02040502050405020303" pitchFamily="18" charset="0"/>
              <a:ea typeface="Batang" panose="02030600000101010101" pitchFamily="18" charset="-127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3007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736" y="404664"/>
            <a:ext cx="8280920" cy="10081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  <a:ea typeface="Batang" panose="02030600000101010101" pitchFamily="18" charset="-127"/>
              </a:rPr>
              <a:t>Численность детей, направленных на отдых и оздоровление, по условиями заключенных контрактов ГБОУ РК ЦДК,</a:t>
            </a:r>
            <a:br>
              <a:rPr lang="ru-RU" sz="2000" b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  <a:ea typeface="Batang" panose="02030600000101010101" pitchFamily="18" charset="-127"/>
              </a:rPr>
            </a:br>
            <a:r>
              <a:rPr lang="ru-RU" sz="2000" b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  <a:ea typeface="Batang" panose="02030600000101010101" pitchFamily="18" charset="-127"/>
              </a:rPr>
              <a:t>в 2022 – 2023 гг.</a:t>
            </a:r>
            <a:endParaRPr lang="ru-RU" sz="2000" b="0" dirty="0">
              <a:solidFill>
                <a:srgbClr val="002060"/>
              </a:solidFill>
              <a:effectLst/>
              <a:latin typeface="Georgia" panose="02040502050405020303" pitchFamily="18" charset="0"/>
              <a:ea typeface="Batang" panose="02030600000101010101" pitchFamily="18" charset="-127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534449" cy="410619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004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Численность детей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, находящихся в трудной жизненной 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ситуации, направленных на отдых и оздоровление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 2022-2023 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гг. </a:t>
            </a:r>
            <a:endParaRPr lang="ru-RU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1555"/>
              </p:ext>
            </p:extLst>
          </p:nvPr>
        </p:nvGraphicFramePr>
        <p:xfrm>
          <a:off x="1043608" y="1212578"/>
          <a:ext cx="7128792" cy="46487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08512"/>
                <a:gridCol w="864096"/>
                <a:gridCol w="864096"/>
                <a:gridCol w="792088"/>
              </a:tblGrid>
              <a:tr h="4343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Наименование муниципального района/городского округа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2022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2023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Итого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11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1. Петрозаводский городской округ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352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218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570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11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2. </a:t>
                      </a:r>
                      <a:r>
                        <a:rPr lang="ru-RU" sz="1400" u="none" strike="noStrike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Костомукшский</a:t>
                      </a:r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городской округ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28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45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11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3. Беломорский муниципальный район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11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4. </a:t>
                      </a:r>
                      <a:r>
                        <a:rPr lang="ru-RU" sz="1400" u="none" strike="noStrike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Калевальский</a:t>
                      </a:r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муниципальный район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11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5. </a:t>
                      </a:r>
                      <a:r>
                        <a:rPr lang="ru-RU" sz="1400" u="none" strike="noStrike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Кемский</a:t>
                      </a:r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муниципальный район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11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6. </a:t>
                      </a:r>
                      <a:r>
                        <a:rPr lang="ru-RU" sz="1400" u="none" strike="noStrike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Кондопожский</a:t>
                      </a:r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муниципальный район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51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35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86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11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7. Лахденпохский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11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8. Лоухский муниципальный район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367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9. Медвежьегорский муниципальный район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37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53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11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10. Муезерский муниципальный район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11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11. Олонецкий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38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21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59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11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12. Питкярантский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24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37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11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13. Прионежский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25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37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11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14. Пряжинский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29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44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11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15. Пудожский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24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37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11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16. Сегежский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37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59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11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17. Сортавальский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38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70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11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18. Суоярвский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16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11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Итого: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754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472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1 226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93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548680"/>
            <a:ext cx="73448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Численность обучающихся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с 5 по 8 класс по общеобразовательным 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программам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и 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проживающих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на территории Республики Карелия, отнесенной к Арктической зоне Российской 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Федерации, направленных на отдых и оздоровление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 2022-2023 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гг.</a:t>
            </a:r>
            <a:endParaRPr lang="ru-RU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658588"/>
              </p:ext>
            </p:extLst>
          </p:nvPr>
        </p:nvGraphicFramePr>
        <p:xfrm>
          <a:off x="971600" y="2132856"/>
          <a:ext cx="7344816" cy="30963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4476"/>
                <a:gridCol w="1224136"/>
                <a:gridCol w="1065451"/>
                <a:gridCol w="770753"/>
              </a:tblGrid>
              <a:tr h="6074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Наименование муниципального района/городского округа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2022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2023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Итого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555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1. </a:t>
                      </a:r>
                      <a:r>
                        <a:rPr lang="ru-RU" sz="1400" u="none" strike="noStrike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Костомукшский</a:t>
                      </a:r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городской округ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113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131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244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555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2. Беломорский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75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63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138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555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3. </a:t>
                      </a:r>
                      <a:r>
                        <a:rPr lang="ru-RU" sz="1400" u="none" strike="noStrike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Калевальский</a:t>
                      </a:r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муниципальный район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40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34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74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555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4. Кемский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95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61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156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555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5. Лоухский муниципальный район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54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79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555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6. Сегежский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153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130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283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555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Итого: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530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444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974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55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3020" y="33265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Численность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детей 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из семей участников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специальной военной 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операции, направленных на отдых и оздоровление в 2023 году</a:t>
            </a:r>
            <a:endParaRPr lang="ru-RU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321061"/>
              </p:ext>
            </p:extLst>
          </p:nvPr>
        </p:nvGraphicFramePr>
        <p:xfrm>
          <a:off x="971600" y="1268587"/>
          <a:ext cx="6408712" cy="46601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42884"/>
                <a:gridCol w="1865828"/>
              </a:tblGrid>
              <a:tr h="3977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Наименование муниципального района/городского округа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2023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187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1. Петрозаводский городской округ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134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187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2. </a:t>
                      </a:r>
                      <a:r>
                        <a:rPr lang="ru-RU" sz="1400" u="none" strike="noStrike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Костомукшский</a:t>
                      </a:r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городской округ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9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187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3. Беломорский муниципальный район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14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187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4. </a:t>
                      </a:r>
                      <a:r>
                        <a:rPr lang="ru-RU" sz="1400" u="none" strike="noStrike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Калевальский</a:t>
                      </a:r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муниципальный район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187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5. </a:t>
                      </a:r>
                      <a:r>
                        <a:rPr lang="ru-RU" sz="1400" u="none" strike="noStrike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Кемский</a:t>
                      </a:r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муниципальный район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14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187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6. </a:t>
                      </a:r>
                      <a:r>
                        <a:rPr lang="ru-RU" sz="1400" u="none" strike="noStrike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Кондопожский</a:t>
                      </a:r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муниципальный район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84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187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7. </a:t>
                      </a:r>
                      <a:r>
                        <a:rPr lang="ru-RU" sz="1400" u="none" strike="noStrike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Лахденпохский</a:t>
                      </a:r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муниципальный район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187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8. Лоухский муниципальный район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24817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9. Медвежьегорский муниципальный район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24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187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10. Муезерский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187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11. Олонецкий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16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187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12. Питкярантский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187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13. Прионежский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30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187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14. Пряжинский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23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187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15. Пудожский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187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16. Сегежский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15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187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17. Сортавальский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17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187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18. Суоярвский муниципальный район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31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187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Итого: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456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02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836712"/>
            <a:ext cx="784887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С 2021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года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ГБОУ РК ЦДК взаимодействует с городскими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округами и муниципальными районами Республики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Карелия, в рамках проведения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детской оздоровительной компании, на основании соглашений согласно требованиям действующего законодательства РФ и нормативно-правовым документам Министерства образования и спорта Республики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Карелия.</a:t>
            </a: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ea typeface="Batang" panose="02030600000101010101" pitchFamily="18" charset="-127"/>
              <a:cs typeface="+mj-cs"/>
            </a:endParaRPr>
          </a:p>
          <a:p>
            <a:pPr algn="just"/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ea typeface="Batang" panose="02030600000101010101" pitchFamily="18" charset="-127"/>
              <a:cs typeface="+mj-cs"/>
            </a:endParaRP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ГБОУ РК ЦДК реализует мероприятия по организации отдыха и оздоровления детей, в рамках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  <a:ea typeface="Batang" panose="02030600000101010101" pitchFamily="18" charset="-127"/>
                <a:cs typeface="+mj-cs"/>
              </a:rPr>
              <a:t>решений</a:t>
            </a: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ea typeface="Batang" panose="02030600000101010101" pitchFamily="18" charset="-127"/>
              <a:cs typeface="+mj-cs"/>
            </a:endParaRPr>
          </a:p>
          <a:p>
            <a:pPr algn="just"/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43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124744"/>
            <a:ext cx="806489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n w="31550" cap="rnd" cmpd="sng">
                  <a:noFill/>
                  <a:prstDash val="solid"/>
                  <a:bevel/>
                </a:ln>
                <a:solidFill>
                  <a:srgbClr val="002060"/>
                </a:solidFill>
                <a:effectLst>
                  <a:outerShdw dir="10560000" sx="1000" sy="1000" algn="tl" rotWithShape="0">
                    <a:srgbClr val="000000">
                      <a:alpha val="91000"/>
                    </a:srgbClr>
                  </a:outerShdw>
                </a:effectLst>
                <a:latin typeface="Georgia" panose="02040502050405020303" pitchFamily="18" charset="0"/>
                <a:cs typeface="Calibri" pitchFamily="34" charset="0"/>
              </a:rPr>
              <a:t>ГБОУ РК ЦДК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  <a:cs typeface="Calibri" pitchFamily="34" charset="0"/>
              </a:rPr>
              <a:t>является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Calibri" pitchFamily="34" charset="0"/>
              </a:rPr>
              <a:t>региональным оператором Республики Карелия,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  <a:cs typeface="Calibri" pitchFamily="34" charset="0"/>
              </a:rPr>
              <a:t>обеспечивающему организационную и материально-техническое обеспечение по отбору и направлению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Calibri" pitchFamily="34" charset="0"/>
              </a:rPr>
              <a:t>групп обучающихся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  <a:cs typeface="Calibri" pitchFamily="34" charset="0"/>
              </a:rPr>
              <a:t>в ФГБОУ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Calibri" pitchFamily="34" charset="0"/>
              </a:rPr>
              <a:t>«МДЦ «Артек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  <a:cs typeface="Calibri" pitchFamily="34" charset="0"/>
              </a:rPr>
              <a:t>», ФГБОУ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Calibri" pitchFamily="34" charset="0"/>
              </a:rPr>
              <a:t>«ВДЦ «Океан»,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  <a:cs typeface="Calibri" pitchFamily="34" charset="0"/>
              </a:rPr>
              <a:t>ФГБОУ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Calibri" pitchFamily="34" charset="0"/>
              </a:rPr>
              <a:t>«ВДЦ «Орленок», ФГБОУ «ВДЦ «Смена»,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  <a:cs typeface="Calibri" pitchFamily="34" charset="0"/>
              </a:rPr>
              <a:t>ФГБОУ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Calibri" pitchFamily="34" charset="0"/>
              </a:rPr>
              <a:t>«ВДЦ «Алые паруса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  <a:cs typeface="Calibri" pitchFamily="34" charset="0"/>
              </a:rPr>
              <a:t>». </a:t>
            </a:r>
          </a:p>
          <a:p>
            <a:pPr algn="just"/>
            <a:r>
              <a:rPr lang="ru-RU" sz="2000" dirty="0" smtClean="0">
                <a:ln w="31550" cap="rnd" cmpd="sng">
                  <a:noFill/>
                  <a:prstDash val="solid"/>
                  <a:bevel/>
                </a:ln>
                <a:solidFill>
                  <a:srgbClr val="002060"/>
                </a:solidFill>
                <a:effectLst>
                  <a:outerShdw dir="10560000" sx="1000" sy="1000" algn="tl" rotWithShape="0">
                    <a:srgbClr val="000000">
                      <a:alpha val="91000"/>
                    </a:srgbClr>
                  </a:outerShdw>
                </a:effectLst>
                <a:latin typeface="Georgia" panose="02040502050405020303" pitchFamily="18" charset="0"/>
                <a:cs typeface="Calibri" pitchFamily="34" charset="0"/>
              </a:rPr>
              <a:t>С </a:t>
            </a:r>
            <a:r>
              <a:rPr lang="ru-RU" sz="2000" dirty="0">
                <a:ln w="31550" cap="rnd" cmpd="sng">
                  <a:noFill/>
                  <a:prstDash val="solid"/>
                  <a:bevel/>
                </a:ln>
                <a:solidFill>
                  <a:srgbClr val="002060"/>
                </a:solidFill>
                <a:effectLst>
                  <a:outerShdw dir="10560000" sx="1000" sy="1000" algn="tl" rotWithShape="0">
                    <a:srgbClr val="000000">
                      <a:alpha val="91000"/>
                    </a:srgbClr>
                  </a:outerShdw>
                </a:effectLst>
                <a:latin typeface="Georgia" panose="02040502050405020303" pitchFamily="18" charset="0"/>
                <a:cs typeface="Calibri" pitchFamily="34" charset="0"/>
              </a:rPr>
              <a:t>2018 года специалисты ГБОУ РК ЦДК обеспечивают организационно-технического сопровождение деятельности региональной комиссии по распределению путевок и подбору детей в Федеральные детские. 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Calibri" pitchFamily="34" charset="0"/>
            </a:endParaRPr>
          </a:p>
          <a:p>
            <a:pPr algn="just"/>
            <a:r>
              <a:rPr lang="ru-RU" dirty="0" smtClean="0">
                <a:ln w="31550" cap="rnd" cmpd="sng">
                  <a:noFill/>
                  <a:prstDash val="solid"/>
                  <a:bevel/>
                </a:ln>
                <a:solidFill>
                  <a:srgbClr val="002060"/>
                </a:solidFill>
                <a:effectLst>
                  <a:outerShdw dir="10560000" sx="1000" sy="1000" algn="tl" rotWithShape="0">
                    <a:srgbClr val="000000">
                      <a:alpha val="91000"/>
                    </a:srgbClr>
                  </a:outerShdw>
                </a:effectLst>
                <a:latin typeface="Georgia" panose="02040502050405020303" pitchFamily="18" charset="0"/>
                <a:cs typeface="Calibri" pitchFamily="34" charset="0"/>
              </a:rPr>
              <a:t>Основание</a:t>
            </a:r>
            <a:r>
              <a:rPr lang="ru-RU" dirty="0" smtClean="0">
                <a:ln w="31550" cap="rnd" cmpd="sng">
                  <a:noFill/>
                  <a:prstDash val="solid"/>
                  <a:bevel/>
                </a:ln>
                <a:solidFill>
                  <a:srgbClr val="002060"/>
                </a:solidFill>
                <a:effectLst>
                  <a:outerShdw dir="10560000" sx="1000" sy="1000" algn="tl" rotWithShape="0">
                    <a:srgbClr val="000000">
                      <a:alpha val="91000"/>
                    </a:srgbClr>
                  </a:outerShdw>
                </a:effectLst>
                <a:latin typeface="Georgia" panose="02040502050405020303" pitchFamily="18" charset="0"/>
                <a:cs typeface="Calibri" pitchFamily="34" charset="0"/>
              </a:rPr>
              <a:t>:</a:t>
            </a:r>
            <a:r>
              <a:rPr lang="ru-RU" dirty="0" smtClean="0">
                <a:ln w="31550" cap="rnd" cmpd="sng">
                  <a:noFill/>
                  <a:prstDash val="solid"/>
                  <a:bevel/>
                </a:ln>
                <a:solidFill>
                  <a:srgbClr val="FF0000"/>
                </a:solidFill>
                <a:effectLst>
                  <a:outerShdw dir="10560000" sx="1000" sy="1000" algn="tl" rotWithShape="0">
                    <a:srgbClr val="000000">
                      <a:alpha val="91000"/>
                    </a:srgbClr>
                  </a:outerShdw>
                </a:effectLst>
                <a:latin typeface="Georgia" panose="02040502050405020303" pitchFamily="18" charset="0"/>
                <a:cs typeface="Calibri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  <a:cs typeface="Calibri" pitchFamily="34" charset="0"/>
              </a:rPr>
              <a:t>приказ </a:t>
            </a: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  <a:cs typeface="Calibri" pitchFamily="34" charset="0"/>
              </a:rPr>
              <a:t>Министерства образования и спорта Республики Карелия от 15.08.2022 № 959 «Об организации деятельности по направлению обучающихся общеобразовательных организаций из Республики Карелия в федеральные детские центры</a:t>
            </a: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  <a:cs typeface="Calibri" pitchFamily="34" charset="0"/>
              </a:rPr>
              <a:t>».</a:t>
            </a:r>
            <a:endParaRPr lang="ru-RU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30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1611</TotalTime>
  <Words>1776</Words>
  <Application>Microsoft Office PowerPoint</Application>
  <PresentationFormat>Экран (4:3)</PresentationFormat>
  <Paragraphs>319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Воздушный поток</vt:lpstr>
      <vt:lpstr>Отдел организации отдыха детей государственного бюджетного образовательного учреждения Республики Карелия для детей, нуждающихся в психолого-педагогической и медико-социальной помощи  «Центр диагностики и консультирования»</vt:lpstr>
      <vt:lpstr>Презентация PowerPoint</vt:lpstr>
      <vt:lpstr>Презентация PowerPoint</vt:lpstr>
      <vt:lpstr>Численность детей, направленных на отдых и оздоровление, по условиями заключенных контрактов ГБОУ РК ЦДК, в 2022 – 2023 гг.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Информация по исполненным контрактам ГБОУ РК ЦДК по организации отдыха и оздоровления детей, с 2018 по 2023 гг.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отдыха детей в период с 2019 по 2024 годы</dc:title>
  <dc:creator>Администратор</dc:creator>
  <cp:lastModifiedBy>Отдых</cp:lastModifiedBy>
  <cp:revision>207</cp:revision>
  <dcterms:created xsi:type="dcterms:W3CDTF">2024-01-09T07:40:47Z</dcterms:created>
  <dcterms:modified xsi:type="dcterms:W3CDTF">2024-01-26T09:30:57Z</dcterms:modified>
</cp:coreProperties>
</file>